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62" r:id="rId2"/>
    <p:sldId id="286" r:id="rId3"/>
    <p:sldId id="264" r:id="rId4"/>
    <p:sldId id="287" r:id="rId5"/>
    <p:sldId id="288" r:id="rId6"/>
    <p:sldId id="289" r:id="rId7"/>
    <p:sldId id="266" r:id="rId8"/>
    <p:sldId id="292" r:id="rId9"/>
    <p:sldId id="323" r:id="rId10"/>
    <p:sldId id="324" r:id="rId11"/>
    <p:sldId id="298" r:id="rId12"/>
    <p:sldId id="325" r:id="rId13"/>
    <p:sldId id="326" r:id="rId14"/>
    <p:sldId id="327" r:id="rId15"/>
    <p:sldId id="328" r:id="rId16"/>
    <p:sldId id="335" r:id="rId17"/>
    <p:sldId id="329" r:id="rId18"/>
    <p:sldId id="331" r:id="rId19"/>
    <p:sldId id="333" r:id="rId20"/>
    <p:sldId id="330" r:id="rId21"/>
    <p:sldId id="332" r:id="rId22"/>
    <p:sldId id="334" r:id="rId23"/>
    <p:sldId id="336" r:id="rId24"/>
    <p:sldId id="26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Zilla Slab SemiBold" panose="020B0604020202020204" charset="0"/>
      <p:bold r:id="rId33"/>
    </p:embeddedFont>
    <p:embeddedFont>
      <p:font typeface="Oxygen Light" panose="020B0604020202020204" charset="0"/>
      <p:regular r:id="rId34"/>
      <p:bold r:id="rId35"/>
    </p:embeddedFont>
    <p:embeddedFont>
      <p:font typeface="Book Antiqua" panose="02040602050305030304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C"/>
    <a:srgbClr val="FFF7F7"/>
    <a:srgbClr val="FFF3F3"/>
    <a:srgbClr val="FF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470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AA20-3974-4D01-9B69-48562FAD436B}" type="datetimeFigureOut">
              <a:rPr lang="en-US" smtClean="0"/>
              <a:pPr/>
              <a:t>5/5/2023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hjhjhjhjhj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DBC7-FCB8-4512-AF07-C9AF386403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452367"/>
      </p:ext>
    </p:extLst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5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17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17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542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16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3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25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86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78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79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90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453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1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99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72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49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4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75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539797" y="1326385"/>
            <a:ext cx="7992888" cy="7538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Theory of Algebraic Structure in Proof Assistant Systems</a:t>
            </a:r>
            <a:endParaRPr sz="36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00034" y="3214692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8637797" y="4731990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738282" y="1671367"/>
            <a:ext cx="4800601" cy="42862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1928794" y="2765622"/>
            <a:ext cx="5047807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Akshobhya Katte Madhusudana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Supervisor: Dr. Jacques Carette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Department of Computing and Software</a:t>
            </a:r>
          </a:p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McMaster University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12" y="0"/>
            <a:ext cx="62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dirty="0">
              <a:ln w="1905"/>
              <a:solidFill>
                <a:srgbClr val="FF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3214692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52" name="AutoShape 4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AutoShape 6" descr="ICInPro-2021 – International Conference on Information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2" y="6210"/>
            <a:ext cx="1440160" cy="875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" y="43908"/>
            <a:ext cx="1235838" cy="123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07411" y="1447006"/>
                <a:ext cx="266429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cancellative</a:t>
                </a:r>
                <a:r>
                  <a:rPr lang="en-US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1" y="1447006"/>
                <a:ext cx="266429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144" t="-1695" r="-2975" b="-6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93318" y="2945182"/>
                <a:ext cx="32088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Middle </a:t>
                </a:r>
                <a:r>
                  <a:rPr lang="en-US" sz="1600" b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ol</a:t>
                </a:r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pl-PL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endParaRPr lang="pl-PL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/(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pl-PL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18" y="2945182"/>
                <a:ext cx="3208856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1141" t="-1007" b="-2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7864" y="2946831"/>
                <a:ext cx="32457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loop is alternative. </a:t>
                </a:r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Moufang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is flexible. </a:t>
                </a:r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946831"/>
                <a:ext cx="3245759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938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55053" y="1469973"/>
                <a:ext cx="20338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endParaRPr lang="en-I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53" y="1469973"/>
                <a:ext cx="2033893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1497" t="-1382" b="-3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eme: &quot;I need proof&quot; - All Templates - Meme-arsenal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79226"/>
            <a:ext cx="2511918" cy="21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 (R</a:t>
                </a:r>
                <a:r>
                  <a:rPr lang="en-US" sz="1600" b="1" i="1" u="sng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,+,∗</a:t>
                </a:r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en-US" sz="1600" b="1" i="1" u="sng" baseline="300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1600" b="1" i="1" u="sng" baseline="300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600" b="1" i="1" u="sng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0,1)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</a:t>
                </a:r>
                <a:r>
                  <a:rPr lang="en-US" sz="1600" dirty="0" err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abelianGroup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8"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)=0=(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* is a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monoid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Associativity</a:t>
                </a:r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Identity: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∗1)=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Multiplication distributes over addition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·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distributes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• Annihilating zero: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∗0)=0=(0∗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56" y="1471091"/>
                <a:ext cx="4896544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747" t="-1000" b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</a:t>
                </a:r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algn="just"/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is a Magma with associative property.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)=(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</m:oMath>
                  </m:oMathPara>
                </a14:m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600" i="1" dirty="0" smtClean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Commutative Semigroup:</a:t>
                </a:r>
                <a:endParaRPr lang="en-US" sz="1600" b="1" i="1" u="sng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semigroup that satisfies commutative property is called commutative semigroup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6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600" i="1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" y="1509713"/>
                <a:ext cx="407728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747" t="-794" r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4490" y="1465822"/>
                <a:ext cx="81959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 of homomorphism is homomorphic: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·1 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)·2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))·3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err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)·3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endParaRPr lang="en-US" sz="1600" i="1" baseline="-250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  <m:r>
                      <a:rPr lang="en-US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−1 </m:t>
                    </m:r>
                  </m:oMath>
                </a14:m>
                <a:endParaRPr lang="en-US" sz="1600" i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2"/>
                <a:ext cx="8195942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372" t="-1695" b="-3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0" name="Picture 2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683755"/>
            <a:ext cx="5796136" cy="19350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4490" y="1465823"/>
                <a:ext cx="35154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alternative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Semigroup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</a:t>
                </a:r>
                <a:endPara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0" y="1465823"/>
                <a:ext cx="3515422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867" t="-1695" b="-45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23528" y="2871288"/>
                <a:ext cx="49685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commutative semigroup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Left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Middle </a:t>
                </a:r>
                <a:r>
                  <a:rPr lang="en-US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semimedial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71288"/>
                <a:ext cx="496855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613" t="-1695" b="-6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580112" y="1471090"/>
                <a:ext cx="29523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Ring without </a:t>
                </a:r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)=−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s-ES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−(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s-E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s-E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∗−</m:t>
                    </m:r>
                    <m:r>
                      <a:rPr lang="es-ES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471090"/>
                <a:ext cx="295232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031" t="-2190" b="-5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24128" y="2748177"/>
                <a:ext cx="34198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</a:t>
                </a:r>
                <a:r>
                  <a:rPr lang="en-IN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)−(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748177"/>
                <a:ext cx="3419872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1070" t="-1382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Semigroup and Ring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6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Kleene Algebra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idempotent </a:t>
                </a:r>
                <a:r>
                  <a:rPr lang="en-US" sz="16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en-US" sz="1600" baseline="300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∗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operator such that: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)≤</m:t>
                    </m:r>
                    <m:r>
                      <a:rPr lang="en-US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IN" sz="16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995686"/>
                <a:ext cx="36004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163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Idempotent </a:t>
                </a:r>
                <a:r>
                  <a:rPr lang="en-US" sz="1600" b="1" i="1" u="sng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semiring</a:t>
                </a:r>
                <a:r>
                  <a:rPr lang="en-US" sz="1600" b="1" i="1" u="sng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IN" sz="1600" b="1" i="1" u="sng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is an idempotent commutative monoid:</a:t>
                </a:r>
              </a:p>
              <a:p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Identity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+0)=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IN" sz="16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Commutativity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Idempotent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</a:t>
                </a:r>
                <a:r>
                  <a:rPr lang="en-IN" sz="16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·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a monoid: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Associativity: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 Identity: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·1)=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=(1·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distributes over multiplication :</a:t>
                </a: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Left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·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 Right distributive</a:t>
                </a: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)+(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Annihilating </a:t>
                </a:r>
                <a:r>
                  <a:rPr lang="en-IN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zero: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·0)=0=(0·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19622"/>
                <a:ext cx="5112568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596" t="-556" b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496" y="1296293"/>
                <a:ext cx="9001000" cy="3539430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 of Kleene Algebra: </a:t>
                </a:r>
                <a:endPara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IN" sz="16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endParaRPr lang="en-IN" sz="1600" i="1" baseline="300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b="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IN" sz="16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∗(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IN" sz="16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IN" sz="16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IN" sz="1600" i="1" baseline="30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endParaRPr lang="en-IN" sz="1600" i="1" baseline="30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96293"/>
                <a:ext cx="9001000" cy="3539430"/>
              </a:xfrm>
              <a:prstGeom prst="rect">
                <a:avLst/>
              </a:prstGeom>
              <a:blipFill rotWithShape="0">
                <a:blip r:embed="rId3"/>
                <a:stretch>
                  <a:fillRect l="-407" t="-517" b="-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'm still not convinced Give us more proof - Your meme is bad and you  should feel bad - Zoidberg | Make a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52991"/>
            <a:ext cx="3551833" cy="26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tx1">
                  <a:lumMod val="90000"/>
                  <a:lumOff val="1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47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Kleene Algebra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707654"/>
            <a:ext cx="872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5 problems in programming algebra:</a:t>
            </a:r>
          </a:p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but structurally different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Quasigroups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Ambiguity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naming e.g. Ring and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(*-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semigroup/*-monoid). 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 in structural inheritance: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semiring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(+-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commutativeMonoid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*-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monoid).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Nearring</a:t>
            </a:r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e.g. Bounded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semilattice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Idempotent commutative monoid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83" y="1387465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1. Ambiguity –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Ring vs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Rng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14" y="2152849"/>
            <a:ext cx="3694443" cy="243103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203848" y="4083918"/>
            <a:ext cx="20882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8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16/23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2. Equivalent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but structurally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different: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Quasigroups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2719599"/>
            <a:ext cx="3744416" cy="1664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332464"/>
            <a:ext cx="2559471" cy="24384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17/23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3. Redundancy-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When a structure is defined in terms of two or more structures there is a possibility of redundancy</a:t>
            </a: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576205"/>
            <a:ext cx="8028384" cy="21668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18/23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6749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Contents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2" y="917612"/>
            <a:ext cx="8579094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Definitions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Algebraic structure in proof systems - Survey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Quasigroup and Loop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Semigroup and Ring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Theory of Kleene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Problem in programming algebra</a:t>
            </a:r>
          </a:p>
          <a:p>
            <a:pPr eaLnBrk="1" hangingPunct="1">
              <a:lnSpc>
                <a:spcPct val="150000"/>
              </a:lnSpc>
              <a:buClrTx/>
              <a:buFont typeface="Wingdings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70326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1/23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83" y="138746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4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Identical structures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–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Same algebraic structure can be defined from two or more different structures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17" y="2444679"/>
            <a:ext cx="7272808" cy="2027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19/23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419272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IN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Equivalent structures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-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Same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algebraic structure can have various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names.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US" sz="18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94002"/>
            <a:ext cx="8244408" cy="1914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20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7504" y="1419272"/>
                <a:ext cx="482453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Family Algebra: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𝑅𝑒𝑓𝑙𝑒𝑥𝑖𝑣𝑒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𝑆𝑦𝑚𝑚𝑒𝑡𝑟𝑖𝑐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𝑇𝑟𝑎𝑛𝑠𝑖𝑡𝑖𝑣𝑒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𝑀𝑎𝑔𝑚𝑎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𝐸𝑞𝑢𝑖𝑣𝑎𝑙𝑒𝑛𝑐𝑒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· 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𝐶𝑜𝑛𝑔𝑟𝑢𝑒𝑛𝑡</m:t>
                    </m:r>
                  </m:oMath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𝑄𝑢𝑎𝑠𝑖𝑔𝑟𝑜𝑢𝑝</m:t>
                    </m:r>
                    <m:r>
                      <a:rPr lang="en-US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endParaRPr lang="en-IN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𝑀𝑎𝑔𝑚𝑎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· (</m:t>
                      </m:r>
                      <m:r>
                        <a:rPr lang="en-US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𝐿𝑎𝑡𝑖𝑛𝑆𝑞𝑢𝑎𝑟𝑒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𝑃𝑟𝑜𝑝𝑒𝑟𝑡𝑦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⊕ 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𝐷𝑖𝑣𝑖𝑠𝑖𝑜𝑛</m:t>
                      </m:r>
                      <m:r>
                        <a:rPr lang="en-US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9272"/>
                <a:ext cx="4824536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79" t="-8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03" y="1707654"/>
            <a:ext cx="6568649" cy="2951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2" y="143263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Problem in Programming Algebra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6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21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104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Conclusion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419272"/>
            <a:ext cx="9073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scope by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Theory of Algebraic structures in Agda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Analyze problems that arise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Extend product family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Generated libraries to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 concrete definitions of constructs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771767"/>
            <a:ext cx="3265307" cy="24482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36186"/>
            <a:ext cx="3168352" cy="37054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95486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rgbClr val="002060"/>
                </a:solidFill>
              </a:rPr>
              <a:t>Questions?</a:t>
            </a:r>
            <a:endParaRPr lang="en-IN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Introduction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26" y="1458428"/>
            <a:ext cx="4865574" cy="327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87" y="1458428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Algebraic structure 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set A,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of operations on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finite set 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axioms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these operations must satisfy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 algebra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 name that is commonly given to the study of algebraic structures. The general theory of algebraic structures has been formalized in universal algebra. 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Introduction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="" xmlns:a16="http://schemas.microsoft.com/office/drawing/2014/main" id="{79EFFA19-4349-40E3-9F03-37750F78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3712"/>
            <a:ext cx="9144000" cy="286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just">
              <a:buClrTx/>
            </a:pPr>
            <a:r>
              <a:rPr lang="en-US" altLang="en-US" sz="1800" b="1" i="1" dirty="0" smtClean="0">
                <a:solidFill>
                  <a:srgbClr val="002060"/>
                </a:solidFill>
                <a:cs typeface="Calibri" pitchFamily="34" charset="0"/>
              </a:rPr>
              <a:t>Proof assistant system</a:t>
            </a:r>
            <a:r>
              <a:rPr lang="en-US" altLang="en-US" sz="1800" b="1" i="1" dirty="0">
                <a:solidFill>
                  <a:srgbClr val="002060"/>
                </a:solidFill>
                <a:cs typeface="Calibri" pitchFamily="34" charset="0"/>
              </a:rPr>
              <a:t>: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Proof assistants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are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software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tool to assist with the development of formal proofs by human-machine collaboration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b="1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i="1" dirty="0" smtClean="0">
                <a:solidFill>
                  <a:srgbClr val="002060"/>
                </a:solidFill>
                <a:cs typeface="Calibri" pitchFamily="34" charset="0"/>
              </a:rPr>
              <a:t>Agda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is a dependently typed programming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language and a proof assistant system.</a:t>
            </a:r>
          </a:p>
          <a:p>
            <a:pPr algn="just">
              <a:buClrTx/>
            </a:pP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Agda has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been used in various applications such as formal verification, program synthesis,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theorem proving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, and automated reasoning.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endParaRPr lang="en-US" altLang="en-US" sz="1800" dirty="0">
              <a:solidFill>
                <a:srgbClr val="002060"/>
              </a:solidFill>
              <a:cs typeface="Calibri" pitchFamily="34" charset="0"/>
            </a:endParaRPr>
          </a:p>
          <a:p>
            <a:pPr algn="just">
              <a:buClrTx/>
            </a:pP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Agda </a:t>
            </a:r>
            <a:r>
              <a:rPr lang="en-US" altLang="en-US" sz="1800" dirty="0" smtClean="0">
                <a:solidFill>
                  <a:srgbClr val="002060"/>
                </a:solidFill>
                <a:cs typeface="Calibri" pitchFamily="34" charset="0"/>
              </a:rPr>
              <a:t>standard library includes </a:t>
            </a:r>
            <a:r>
              <a:rPr lang="en-US" altLang="en-US" sz="1800" dirty="0">
                <a:solidFill>
                  <a:srgbClr val="002060"/>
                </a:solidFill>
                <a:cs typeface="Calibri" pitchFamily="34" charset="0"/>
              </a:rPr>
              <a:t>many useful definitions and theorems about basic data structures, such as natural numbers, lists, and vectors.</a:t>
            </a:r>
            <a:endParaRPr lang="en-US" altLang="en-US" sz="1800" dirty="0" smtClean="0">
              <a:solidFill>
                <a:srgbClr val="002060"/>
              </a:solidFill>
              <a:cs typeface="Calibri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Equivalence Relation: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on set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subset on </a:t>
                </a:r>
                <a:r>
                  <a:rPr lang="en-IN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×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X 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equivalence if it is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IN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IN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relation 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reflexive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:{(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):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symmetric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:∀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𝑥𝑅𝑦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⇐⇒ 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𝑦𝑅𝑥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relation R is </a:t>
                </a: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transitive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alt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alt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in a relation, if every element in domain is mapped to only one element in the 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codomain, then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we call it a function</a:t>
                </a: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f is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injective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)⇒ 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  <a:p>
                <a:pPr marL="285750" lvl="2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function is called 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surjective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alt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function is called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bijective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if it is both injective and surjective.</a:t>
                </a:r>
                <a:endParaRPr lang="en-US" alt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65357"/>
                <a:ext cx="9144000" cy="3141502"/>
              </a:xfrm>
              <a:prstGeom prst="rect">
                <a:avLst/>
              </a:prstGeom>
              <a:blipFill rotWithShape="0">
                <a:blip r:embed="rId3"/>
                <a:stretch>
                  <a:fillRect l="-600" t="-1163" r="-533" b="-21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Calibri" panose="020F0502020204030204" pitchFamily="34" charset="0"/>
                    <a:cs typeface="Droid Sans Fallback" charset="0"/>
                  </a:defRPr>
                </a:lvl9pPr>
              </a:lstStyle>
              <a:p>
                <a:pPr algn="just">
                  <a:buClrTx/>
                </a:pP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Type: </a:t>
                </a:r>
                <a:r>
                  <a:rPr lang="en-US" alt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type (or language) of the algebra is a set of function symbols. Each member of this set is assigned a positive number that is the arity of the member.</a:t>
                </a:r>
              </a:p>
              <a:p>
                <a:pPr algn="just">
                  <a:buClrTx/>
                </a:pPr>
                <a:endParaRPr lang="en-US" altLang="en-US" sz="1800" b="1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algn="just">
                  <a:buClrTx/>
                </a:pPr>
                <a:r>
                  <a:rPr lang="en-US" alt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Morphism</a:t>
                </a:r>
                <a:r>
                  <a:rPr lang="en-US" alt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are two algebras of same type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then a homomorphism is defined as a mapping α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to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US" sz="1800" i="1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baseline="30000" dirty="0" err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,….,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homomorphism,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satisfies one-to-one mapping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 morphism 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called 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two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if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monomorphism,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if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a bijection from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B,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then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α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called an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isomorphism</a:t>
                </a:r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</a:p>
              <a:p>
                <a:pPr>
                  <a:buClrTx/>
                </a:pPr>
                <a:endParaRPr lang="en-US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  <a:p>
                <a:pPr>
                  <a:buClrTx/>
                </a:pP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Composition: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For algebras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A, B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, and </a:t>
                </a:r>
                <a:r>
                  <a:rPr lang="en-US" sz="1800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C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the composition of morphisms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is denoted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by the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1800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and is defined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◦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)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𝑓𝑎</m:t>
                    </m:r>
                    <m:r>
                      <a:rPr lang="en-US" sz="1800" i="1" dirty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),∀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dirty="0" err="1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cs typeface="Calibri" panose="020F0502020204030204" pitchFamily="34" charset="0"/>
                  </a:rPr>
                  <a:t>.</a:t>
                </a:r>
                <a:endParaRPr lang="en-US" alt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Text Box 7">
                <a:extLst>
                  <a:ext uri="{FF2B5EF4-FFF2-40B4-BE49-F238E27FC236}">
                    <a16:creationId xmlns="" xmlns:a16="http://schemas.microsoft.com/office/drawing/2014/main" id="{79EFFA19-4349-40E3-9F03-37750F78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3" y="1374829"/>
                <a:ext cx="9108504" cy="3418501"/>
              </a:xfrm>
              <a:prstGeom prst="rect">
                <a:avLst/>
              </a:prstGeom>
              <a:blipFill rotWithShape="0">
                <a:blip r:embed="rId3"/>
                <a:stretch>
                  <a:fillRect l="-602" t="-1071" r="-937" b="-1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502"/>
            <a:ext cx="471601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9D1E23"/>
                </a:solidFill>
                <a:cs typeface="Calibri" pitchFamily="34" charset="0"/>
              </a:rPr>
              <a:t>Definition</a:t>
            </a:r>
            <a:endParaRPr lang="en-US" altLang="en-US" sz="3600" b="1" dirty="0">
              <a:solidFill>
                <a:srgbClr val="9D1E23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7197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>
                <a:solidFill>
                  <a:srgbClr val="9D1E23"/>
                </a:solidFill>
                <a:cs typeface="Calibri" pitchFamily="34" charset="0"/>
              </a:rPr>
              <a:t>Algebraic Structures in Proof Systems - Survey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</a:t>
            </a: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Kleene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algebra</a:t>
            </a:r>
            <a:endParaRPr lang="en-US" altLang="en-US" sz="16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6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9481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Systems: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Agda 2:Agda standard library – v1.7.1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Coq: Mathematical components – 1.12.0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Idris 2 – library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 3 – </a:t>
            </a:r>
            <a:r>
              <a:rPr lang="en-US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Mathlib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3.4.2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web crawler to skim the source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clickable table that takes to definition of the structures in the source code.</a:t>
            </a:r>
            <a:endParaRPr lang="en-I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magma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has a 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set equipped with a single binary operation that must be closed by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definition.</a:t>
                </a:r>
                <a:endParaRPr lang="en-US" sz="18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defined as a magma with left and </a:t>
                </a:r>
                <a:r>
                  <a:rPr lang="en-US" sz="18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right division identities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IN" sz="1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)·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s-E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)/</m:t>
                      </m:r>
                      <m:r>
                        <a:rPr lang="es-E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s-ES" sz="1800" i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1800" b="1" i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1800" dirty="0" err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quasigroup</a:t>
                </a:r>
                <a:r>
                  <a:rPr lang="en-US" sz="1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that has identity element. The identity axiom is given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·</m:t>
                      </m:r>
                      <m:r>
                        <a:rPr lang="en-US" sz="1800" i="1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lang="en-IN" sz="180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" y="1360533"/>
                <a:ext cx="565212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62" t="-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63638"/>
            <a:ext cx="3499884" cy="31683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992" y="1334910"/>
            <a:ext cx="907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Homomorphism of </a:t>
            </a:r>
            <a:r>
              <a:rPr lang="en-IN" sz="1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quasigroup</a:t>
            </a:r>
            <a:r>
              <a:rPr lang="en-IN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loop: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1982" t="4015" r="890" b="4042"/>
          <a:stretch/>
        </p:blipFill>
        <p:spPr>
          <a:xfrm>
            <a:off x="5364088" y="2211709"/>
            <a:ext cx="3528392" cy="1584177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4793" t="2697" r="4200"/>
          <a:stretch/>
        </p:blipFill>
        <p:spPr>
          <a:xfrm>
            <a:off x="389588" y="1902745"/>
            <a:ext cx="4680520" cy="1016698"/>
          </a:xfrm>
          <a:prstGeom prst="rect">
            <a:avLst/>
          </a:prstGeom>
        </p:spPr>
      </p:pic>
      <p:pic>
        <p:nvPicPr>
          <p:cNvPr id="1026" name="Picture 1025"/>
          <p:cNvPicPr>
            <a:picLocks noChangeAspect="1"/>
          </p:cNvPicPr>
          <p:nvPr/>
        </p:nvPicPr>
        <p:blipFill rotWithShape="1">
          <a:blip r:embed="rId5"/>
          <a:srcRect l="4792" r="4201"/>
          <a:stretch/>
        </p:blipFill>
        <p:spPr>
          <a:xfrm>
            <a:off x="389588" y="3525322"/>
            <a:ext cx="4680520" cy="9019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3648" y="41151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en-IN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01CBE4E1-3B30-4763-B28C-ED44C53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4008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CBB0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CD3A831E-5137-431B-900B-5D3C5B95C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" y="130352"/>
            <a:ext cx="471601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600" b="1" dirty="0" smtClean="0">
                <a:solidFill>
                  <a:srgbClr val="C00000"/>
                </a:solidFill>
              </a:rPr>
              <a:t>Theory of Quasigroup and Loop</a:t>
            </a:r>
            <a:endParaRPr lang="en-US" altLang="en-US" sz="3600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0"/>
            <a:ext cx="2160240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Definition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Survey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Quasigroup and Loop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="" xmlns:a16="http://schemas.microsoft.com/office/drawing/2014/main" id="{30109A11-17BC-4AEC-97C3-34436F58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0"/>
            <a:ext cx="2339752" cy="1347614"/>
          </a:xfrm>
          <a:prstGeom prst="rect">
            <a:avLst/>
          </a:prstGeom>
          <a:solidFill>
            <a:srgbClr val="FFFCFC"/>
          </a:solidFill>
          <a:ln w="25560" cap="sq">
            <a:solidFill>
              <a:srgbClr val="FDCF5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buClrTx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Semigroup and Ring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Kleene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Programming algebra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dirty="0">
                <a:solidFill>
                  <a:srgbClr val="7F7F7F"/>
                </a:solidFill>
                <a:latin typeface="Calibri" panose="020F0502020204030204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0298" y="4835723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n w="1905"/>
                <a:solidFill>
                  <a:srgbClr val="FF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 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="" xmlns:a16="http://schemas.microsoft.com/office/drawing/2014/main" id="{B0C677B5-2A2A-4150-AC00-99B9947F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33542"/>
            <a:ext cx="9144000" cy="309958"/>
          </a:xfrm>
          <a:prstGeom prst="rect">
            <a:avLst/>
          </a:prstGeom>
          <a:solidFill>
            <a:srgbClr val="0406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 pitchFamily="34" charset="0"/>
              </a:rPr>
              <a:t>Theory of Algebraic Structure in Proof Assistant Systems</a:t>
            </a:r>
            <a:endParaRPr lang="en-US" altLang="en-US" sz="13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48335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</a:t>
            </a:r>
            <a:r>
              <a:rPr lang="en-IN" dirty="0" smtClean="0">
                <a:solidFill>
                  <a:schemeClr val="bg1"/>
                </a:solidFill>
              </a:rPr>
              <a:t>/23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9363</TotalTime>
  <Words>2352</Words>
  <Application>Microsoft Office PowerPoint</Application>
  <PresentationFormat>On-screen Show (16:9)</PresentationFormat>
  <Paragraphs>465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Cambria Math</vt:lpstr>
      <vt:lpstr>Zilla Slab SemiBold</vt:lpstr>
      <vt:lpstr>Oxygen Light</vt:lpstr>
      <vt:lpstr>Arial</vt:lpstr>
      <vt:lpstr>Wingdings</vt:lpstr>
      <vt:lpstr>Droid Sans Fallback</vt:lpstr>
      <vt:lpstr>Book Antiqua</vt:lpstr>
      <vt:lpstr>Whitmore template</vt:lpstr>
      <vt:lpstr>Theory of Algebraic Structure in Proof Assistant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Thotas</dc:creator>
  <cp:lastModifiedBy>Dell</cp:lastModifiedBy>
  <cp:revision>161</cp:revision>
  <dcterms:modified xsi:type="dcterms:W3CDTF">2023-05-05T20:41:51Z</dcterms:modified>
</cp:coreProperties>
</file>